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6"/>
  </p:notesMasterIdLst>
  <p:sldIdLst>
    <p:sldId id="256" r:id="rId3"/>
    <p:sldId id="268" r:id="rId4"/>
    <p:sldId id="257" r:id="rId5"/>
    <p:sldId id="259" r:id="rId6"/>
    <p:sldId id="260" r:id="rId7"/>
    <p:sldId id="264" r:id="rId8"/>
    <p:sldId id="261" r:id="rId9"/>
    <p:sldId id="265" r:id="rId10"/>
    <p:sldId id="262" r:id="rId11"/>
    <p:sldId id="266" r:id="rId12"/>
    <p:sldId id="263" r:id="rId13"/>
    <p:sldId id="267"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2907"/>
    <a:srgbClr val="4A9C00"/>
    <a:srgbClr val="568616"/>
    <a:srgbClr val="D02300"/>
    <a:srgbClr val="FF3300"/>
    <a:srgbClr val="666633"/>
    <a:srgbClr val="950101"/>
    <a:srgbClr val="0000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0502" autoAdjust="0"/>
  </p:normalViewPr>
  <p:slideViewPr>
    <p:cSldViewPr>
      <p:cViewPr>
        <p:scale>
          <a:sx n="60" d="100"/>
          <a:sy n="60" d="100"/>
        </p:scale>
        <p:origin x="-2216" y="-102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B63E004-E605-4072-8A5B-39AE8AE594A1}" type="slidenum">
              <a:rPr lang="en-US"/>
              <a:pPr/>
              <a:t>‹#›</a:t>
            </a:fld>
            <a:endParaRPr lang="en-US"/>
          </a:p>
        </p:txBody>
      </p:sp>
    </p:spTree>
    <p:extLst>
      <p:ext uri="{BB962C8B-B14F-4D97-AF65-F5344CB8AC3E}">
        <p14:creationId xmlns:p14="http://schemas.microsoft.com/office/powerpoint/2010/main" val="3436459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appears to be 3-4</a:t>
            </a:r>
            <a:r>
              <a:rPr lang="en-US" baseline="0" dirty="0" smtClean="0"/>
              <a:t> groups based on dissimilarity. (1: Kittson, Traverse, (Mahnomen – Option for solo group), 2: Ramsey, Blue Earth, Hennepin, 3: ALL ELSE)</a:t>
            </a:r>
            <a:endParaRPr lang="en-US" dirty="0"/>
          </a:p>
        </p:txBody>
      </p:sp>
      <p:sp>
        <p:nvSpPr>
          <p:cNvPr id="4" name="Slide Number Placeholder 3"/>
          <p:cNvSpPr>
            <a:spLocks noGrp="1"/>
          </p:cNvSpPr>
          <p:nvPr>
            <p:ph type="sldNum" sz="quarter" idx="10"/>
          </p:nvPr>
        </p:nvSpPr>
        <p:spPr/>
        <p:txBody>
          <a:bodyPr/>
          <a:lstStyle/>
          <a:p>
            <a:fld id="{DB63E004-E605-4072-8A5B-39AE8AE594A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Radial Graph from the Single Cluster analysis of the Data Set -  You can see there should be 3 – 4 groups again.</a:t>
            </a:r>
            <a:endParaRPr lang="en-US" dirty="0"/>
          </a:p>
        </p:txBody>
      </p:sp>
      <p:sp>
        <p:nvSpPr>
          <p:cNvPr id="4" name="Slide Number Placeholder 3"/>
          <p:cNvSpPr>
            <a:spLocks noGrp="1"/>
          </p:cNvSpPr>
          <p:nvPr>
            <p:ph type="sldNum" sz="quarter" idx="10"/>
          </p:nvPr>
        </p:nvSpPr>
        <p:spPr/>
        <p:txBody>
          <a:bodyPr/>
          <a:lstStyle/>
          <a:p>
            <a:fld id="{DB63E004-E605-4072-8A5B-39AE8AE594A1}"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Able to see</a:t>
            </a:r>
            <a:r>
              <a:rPr lang="en-US" baseline="0" dirty="0" smtClean="0"/>
              <a:t> exactly what counties go into what groups based on 3 clusters.</a:t>
            </a:r>
            <a:endParaRPr lang="en-US" dirty="0"/>
          </a:p>
        </p:txBody>
      </p:sp>
      <p:sp>
        <p:nvSpPr>
          <p:cNvPr id="4" name="Slide Number Placeholder 3"/>
          <p:cNvSpPr>
            <a:spLocks noGrp="1"/>
          </p:cNvSpPr>
          <p:nvPr>
            <p:ph type="sldNum" sz="quarter" idx="10"/>
          </p:nvPr>
        </p:nvSpPr>
        <p:spPr/>
        <p:txBody>
          <a:bodyPr/>
          <a:lstStyle/>
          <a:p>
            <a:fld id="{DB63E004-E605-4072-8A5B-39AE8AE594A1}"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63E004-E605-4072-8A5B-39AE8AE594A1}"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990600" y="3971925"/>
            <a:ext cx="7772400" cy="1362075"/>
          </a:xfrm>
          <a:prstGeom prst="rect">
            <a:avLst/>
          </a:prstGeom>
        </p:spPr>
        <p:txBody>
          <a:bodyPr anchor="t">
            <a:noAutofit/>
          </a:bodyPr>
          <a:lstStyle>
            <a:lvl1pPr algn="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90600" y="2471738"/>
            <a:ext cx="7772400" cy="1500187"/>
          </a:xfrm>
          <a:prstGeom prst="rect">
            <a:avLst/>
          </a:prstGeom>
        </p:spPr>
        <p:txBody>
          <a:bodyPr anchor="b"/>
          <a:lstStyle>
            <a:lvl1pPr marL="0" indent="0" algn="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19400" y="49530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19400" y="7651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819400" y="55197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4403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440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600200" y="1600200"/>
            <a:ext cx="73152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600200" y="1600200"/>
            <a:ext cx="73152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5038725"/>
            <a:ext cx="7772400" cy="1362075"/>
          </a:xfrm>
          <a:prstGeom prst="rect">
            <a:avLst/>
          </a:prstGeom>
        </p:spPr>
        <p:txBody>
          <a:bodyPr anchor="t"/>
          <a:lstStyle>
            <a:lvl1pPr algn="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6800" y="3538538"/>
            <a:ext cx="7772400" cy="1500187"/>
          </a:xfrm>
          <a:prstGeom prst="rect">
            <a:avLst/>
          </a:prstGeom>
        </p:spPr>
        <p:txBody>
          <a:bodyPr anchor="b"/>
          <a:lstStyle>
            <a:lvl1pPr marL="0" indent="0" algn="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33600" y="1600200"/>
            <a:ext cx="3124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600200"/>
            <a:ext cx="32004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5812" y="1535113"/>
            <a:ext cx="34305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5812" y="2174875"/>
            <a:ext cx="34305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62600" y="1535113"/>
            <a:ext cx="35052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62600" y="2174875"/>
            <a:ext cx="35052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685800"/>
            <a:ext cx="2170113" cy="7493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91000" y="685800"/>
            <a:ext cx="4724400" cy="54403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92287" y="1435100"/>
            <a:ext cx="21701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391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ctr" rtl="0" eaLnBrk="1" fontAlgn="base" hangingPunct="1">
        <a:spcBef>
          <a:spcPct val="0"/>
        </a:spcBef>
        <a:spcAft>
          <a:spcPct val="0"/>
        </a:spcAft>
        <a:defRPr sz="4400">
          <a:solidFill>
            <a:schemeClr val="accent2">
              <a:lumMod val="7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Char char="–"/>
        <a:defRPr sz="2800">
          <a:solidFill>
            <a:schemeClr val="accent2">
              <a:lumMod val="75000"/>
            </a:schemeClr>
          </a:solidFill>
          <a:latin typeface="+mn-lt"/>
        </a:defRPr>
      </a:lvl2pPr>
      <a:lvl3pPr marL="1143000" indent="-228600" algn="l" rtl="0" eaLnBrk="1" fontAlgn="base" hangingPunct="1">
        <a:spcBef>
          <a:spcPct val="20000"/>
        </a:spcBef>
        <a:spcAft>
          <a:spcPct val="0"/>
        </a:spcAft>
        <a:buChar char="•"/>
        <a:defRPr sz="2400">
          <a:solidFill>
            <a:schemeClr val="accent2">
              <a:lumMod val="75000"/>
            </a:schemeClr>
          </a:solidFill>
          <a:latin typeface="+mn-lt"/>
        </a:defRPr>
      </a:lvl3pPr>
      <a:lvl4pPr marL="1600200" indent="-228600" algn="l" rtl="0" eaLnBrk="1" fontAlgn="base" hangingPunct="1">
        <a:spcBef>
          <a:spcPct val="20000"/>
        </a:spcBef>
        <a:spcAft>
          <a:spcPct val="0"/>
        </a:spcAft>
        <a:buChar char="–"/>
        <a:defRPr sz="2000">
          <a:solidFill>
            <a:schemeClr val="accent2">
              <a:lumMod val="75000"/>
            </a:schemeClr>
          </a:solidFill>
          <a:latin typeface="+mn-lt"/>
        </a:defRPr>
      </a:lvl4pPr>
      <a:lvl5pPr marL="2057400" indent="-228600" algn="l" rtl="0" eaLnBrk="1" fontAlgn="base" hangingPunct="1">
        <a:spcBef>
          <a:spcPct val="20000"/>
        </a:spcBef>
        <a:spcAft>
          <a:spcPct val="0"/>
        </a:spcAft>
        <a:buChar char="»"/>
        <a:defRPr sz="2000">
          <a:solidFill>
            <a:schemeClr val="accent2">
              <a:lumMod val="75000"/>
            </a:schemeClr>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4191000"/>
            <a:ext cx="8534400" cy="1066800"/>
          </a:xfrm>
        </p:spPr>
        <p:txBody>
          <a:bodyPr/>
          <a:lstStyle/>
          <a:p>
            <a:r>
              <a:rPr lang="en-US" sz="4300" dirty="0" smtClean="0">
                <a:solidFill>
                  <a:schemeClr val="tx1"/>
                </a:solidFill>
              </a:rPr>
              <a:t>MDS &amp; Cluster Analysis Project</a:t>
            </a:r>
            <a:endParaRPr lang="en-US" sz="4300" dirty="0">
              <a:solidFill>
                <a:schemeClr val="tx1"/>
              </a:solidFill>
            </a:endParaRPr>
          </a:p>
        </p:txBody>
      </p:sp>
      <p:sp>
        <p:nvSpPr>
          <p:cNvPr id="7" name="Text Placeholder 6"/>
          <p:cNvSpPr>
            <a:spLocks noGrp="1"/>
          </p:cNvSpPr>
          <p:nvPr>
            <p:ph type="body" idx="1"/>
          </p:nvPr>
        </p:nvSpPr>
        <p:spPr/>
        <p:txBody>
          <a:bodyPr/>
          <a:lstStyle/>
          <a:p>
            <a:r>
              <a:rPr lang="en-US" dirty="0" smtClean="0">
                <a:solidFill>
                  <a:schemeClr val="tx1"/>
                </a:solidFill>
              </a:rPr>
              <a:t>Andrew </a:t>
            </a:r>
            <a:r>
              <a:rPr lang="en-US" dirty="0" err="1" smtClean="0">
                <a:solidFill>
                  <a:schemeClr val="tx1"/>
                </a:solidFill>
              </a:rPr>
              <a:t>Lexvold</a:t>
            </a:r>
            <a:r>
              <a:rPr lang="en-US" dirty="0" smtClean="0">
                <a:solidFill>
                  <a:schemeClr val="tx1"/>
                </a:solidFill>
              </a:rPr>
              <a:t> &amp; Maddie Moyer</a:t>
            </a: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l="1502" t="12062" r="5352"/>
          <a:stretch>
            <a:fillRect/>
          </a:stretch>
        </p:blipFill>
        <p:spPr bwMode="auto">
          <a:xfrm>
            <a:off x="228600" y="1752600"/>
            <a:ext cx="8686800" cy="3734798"/>
          </a:xfrm>
          <a:prstGeom prst="rect">
            <a:avLst/>
          </a:prstGeom>
          <a:noFill/>
          <a:ln w="9525">
            <a:noFill/>
            <a:miter lim="800000"/>
            <a:headEnd/>
            <a:tailEnd/>
          </a:ln>
          <a:effectLst/>
        </p:spPr>
      </p:pic>
      <p:sp>
        <p:nvSpPr>
          <p:cNvPr id="3" name="Title 1"/>
          <p:cNvSpPr txBox="1">
            <a:spLocks/>
          </p:cNvSpPr>
          <p:nvPr/>
        </p:nvSpPr>
        <p:spPr>
          <a:xfrm>
            <a:off x="457200" y="3048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mj-lt"/>
                <a:ea typeface="+mj-ea"/>
                <a:cs typeface="+mj-cs"/>
              </a:rPr>
              <a:t>Average Cluster</a:t>
            </a:r>
            <a:endParaRPr kumimoji="0" lang="en-US" sz="4400" b="0" i="0" u="none" strike="noStrike" kern="0" cap="none" spc="0" normalizeH="0" baseline="0" noProof="0" dirty="0">
              <a:ln>
                <a:noFill/>
              </a:ln>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l="25527" t="13711" r="21053" b="17010"/>
          <a:stretch>
            <a:fillRect/>
          </a:stretch>
        </p:blipFill>
        <p:spPr bwMode="auto">
          <a:xfrm>
            <a:off x="914400" y="228600"/>
            <a:ext cx="7249886" cy="634365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1"/>
            <a:ext cx="8915400" cy="6629399"/>
          </a:xfrm>
          <a:prstGeom prst="rect">
            <a:avLst/>
          </a:prstGeom>
          <a:noFill/>
        </p:spPr>
        <p:txBody>
          <a:bodyPr wrap="square" numCol="3" rtlCol="0">
            <a:spAutoFit/>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b="1" u="sng" dirty="0" smtClean="0">
                <a:solidFill>
                  <a:srgbClr val="000000"/>
                </a:solidFill>
                <a:latin typeface="Courier New"/>
                <a:ea typeface="Times New Roman"/>
                <a:cs typeface="Times New Roman"/>
              </a:rPr>
              <a:t>Cut               1 2 3</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Minnesota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Aitkin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Anoka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Becker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ln>
                  <a:solidFill>
                    <a:srgbClr val="00B0F0"/>
                  </a:solidFill>
                </a:ln>
                <a:solidFill>
                  <a:srgbClr val="000000"/>
                </a:solidFill>
                <a:highlight>
                  <a:srgbClr val="0000FF"/>
                </a:highlight>
                <a:latin typeface="Courier New"/>
                <a:ea typeface="Times New Roman"/>
                <a:cs typeface="Times New Roman"/>
              </a:rPr>
              <a:t>Beltrami          1 2 3</a:t>
            </a:r>
            <a:endParaRPr lang="en-US" sz="1200" dirty="0" smtClean="0">
              <a:ln>
                <a:solidFill>
                  <a:srgbClr val="00B0F0"/>
                </a:solidFill>
              </a:ln>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Benton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Big Stone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ln>
                  <a:solidFill>
                    <a:srgbClr val="00B0F0"/>
                  </a:solidFill>
                </a:ln>
                <a:solidFill>
                  <a:srgbClr val="000000"/>
                </a:solidFill>
                <a:highlight>
                  <a:srgbClr val="0000FF"/>
                </a:highlight>
                <a:latin typeface="Courier New"/>
                <a:ea typeface="Times New Roman"/>
                <a:cs typeface="Times New Roman"/>
              </a:rPr>
              <a:t>Blue Earth        1 2 3</a:t>
            </a:r>
            <a:endParaRPr lang="en-US" sz="1200" dirty="0" smtClean="0">
              <a:ln>
                <a:solidFill>
                  <a:srgbClr val="00B0F0"/>
                </a:solidFill>
              </a:ln>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Brown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Carlton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Carver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Cass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Chippewa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Chisago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Clay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Clearwater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Cook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Cottonwood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Crow Wing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Dakota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Dodge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Douglas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Faribault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Fillmore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Freeborn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Goodhue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Grant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ln>
                  <a:solidFill>
                    <a:srgbClr val="00B0F0"/>
                  </a:solidFill>
                </a:ln>
                <a:solidFill>
                  <a:srgbClr val="000000"/>
                </a:solidFill>
                <a:highlight>
                  <a:srgbClr val="0000FF"/>
                </a:highlight>
                <a:latin typeface="Courier New"/>
                <a:ea typeface="Times New Roman"/>
                <a:cs typeface="Times New Roman"/>
              </a:rPr>
              <a:t>Hennepin          1 2 3</a:t>
            </a:r>
            <a:endParaRPr lang="en-US" sz="1200" dirty="0" smtClean="0">
              <a:ln>
                <a:solidFill>
                  <a:srgbClr val="00B0F0"/>
                </a:solidFill>
              </a:ln>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Houston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Hubbard           1 1 2</a:t>
            </a:r>
            <a:endParaRPr lang="en-US" sz="1200" dirty="0" smtClean="0">
              <a:latin typeface="Calibri"/>
              <a:ea typeface="Calibri"/>
              <a:cs typeface="Times New Roman"/>
            </a:endParaRPr>
          </a:p>
          <a:p>
            <a:pP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b="1" u="sng" dirty="0" smtClean="0">
                <a:solidFill>
                  <a:srgbClr val="000000"/>
                </a:solidFill>
                <a:latin typeface="Courier New"/>
                <a:ea typeface="Times New Roman"/>
                <a:cs typeface="Times New Roman"/>
              </a:rPr>
              <a:t>Cut               1 2 3</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Isanti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Itasca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Jackson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Kanabec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Kandiyohi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Kittson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Koochiching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Lac qui Parle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Lake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Lake of the Woods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Le Sueur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Lincoln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Lyon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McLeod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Mahnomen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Marshall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Martin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Meeker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Mille </a:t>
            </a:r>
            <a:r>
              <a:rPr lang="en-US" sz="1200" dirty="0" err="1" smtClean="0">
                <a:solidFill>
                  <a:srgbClr val="000000"/>
                </a:solidFill>
                <a:latin typeface="Courier New"/>
                <a:ea typeface="Times New Roman"/>
                <a:cs typeface="Times New Roman"/>
              </a:rPr>
              <a:t>Lacs</a:t>
            </a:r>
            <a:r>
              <a:rPr lang="en-US" sz="1200" dirty="0" smtClean="0">
                <a:solidFill>
                  <a:srgbClr val="000000"/>
                </a:solidFill>
                <a:latin typeface="Courier New"/>
                <a:ea typeface="Times New Roman"/>
                <a:cs typeface="Times New Roman"/>
              </a:rPr>
              <a:t>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Morrison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Mower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Murray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Nicollet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Nobles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Norman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Olmsted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Otter Tail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Pennington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Pine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Pipestone         1 1 2</a:t>
            </a:r>
          </a:p>
          <a:p>
            <a:pP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b="1" u="sng" dirty="0" smtClean="0">
                <a:solidFill>
                  <a:srgbClr val="000000"/>
                </a:solidFill>
                <a:latin typeface="Courier New"/>
                <a:ea typeface="Times New Roman"/>
                <a:cs typeface="Times New Roman"/>
              </a:rPr>
              <a:t>Cut               1 2 3</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Polk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Pope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ln>
                  <a:solidFill>
                    <a:srgbClr val="00B0F0"/>
                  </a:solidFill>
                </a:ln>
                <a:solidFill>
                  <a:srgbClr val="000000"/>
                </a:solidFill>
                <a:highlight>
                  <a:srgbClr val="0000FF"/>
                </a:highlight>
                <a:latin typeface="Courier New"/>
                <a:ea typeface="Times New Roman"/>
                <a:cs typeface="Times New Roman"/>
              </a:rPr>
              <a:t>Ramsey            1 2 3</a:t>
            </a:r>
            <a:endParaRPr lang="en-US" sz="1200" dirty="0" smtClean="0">
              <a:ln>
                <a:solidFill>
                  <a:srgbClr val="00B0F0"/>
                </a:solidFill>
              </a:ln>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Red Lake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Redwood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Renville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Rice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Rock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Roseau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St. Louis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Scott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Sherburne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Sibley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Stearns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Steele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Stevens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Swift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Todd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Traverse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Wabasha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Wadena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Waseca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latin typeface="Courier New"/>
                <a:ea typeface="Times New Roman"/>
                <a:cs typeface="Times New Roman"/>
              </a:rPr>
              <a:t>Washington        1 1 1</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Watonwan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Wilkin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Winona            1 1 2</a:t>
            </a:r>
            <a:endParaRPr lang="en-US" sz="1200" dirty="0" smtClean="0">
              <a:latin typeface="Calibri"/>
              <a:ea typeface="Calibri"/>
              <a:cs typeface="Times New Roman"/>
            </a:endParaRPr>
          </a:p>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rgbClr val="000000"/>
                </a:solidFill>
                <a:highlight>
                  <a:srgbClr val="FFFF00"/>
                </a:highlight>
                <a:latin typeface="Courier New"/>
                <a:ea typeface="Times New Roman"/>
                <a:cs typeface="Times New Roman"/>
              </a:rPr>
              <a:t>Wright            1 1 2</a:t>
            </a:r>
            <a:endParaRPr lang="en-US" sz="1200" dirty="0" smtClean="0">
              <a:latin typeface="Calibri"/>
              <a:ea typeface="Calibri"/>
              <a:cs typeface="Times New Roman"/>
            </a:endParaRPr>
          </a:p>
          <a:p>
            <a:r>
              <a:rPr lang="en-US" sz="1200" dirty="0" smtClean="0">
                <a:solidFill>
                  <a:srgbClr val="000000"/>
                </a:solidFill>
                <a:latin typeface="Courier New"/>
                <a:ea typeface="Times New Roman"/>
              </a:rPr>
              <a:t>Yellow Medicine   1 1 1</a:t>
            </a:r>
            <a:endParaRPr lang="en-U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chemeClr val="tx1"/>
                </a:solidFill>
              </a:rPr>
              <a:t>Final Conclusion</a:t>
            </a:r>
            <a:endParaRPr lang="en-US" dirty="0">
              <a:solidFill>
                <a:schemeClr val="tx1"/>
              </a:solidFill>
            </a:endParaRPr>
          </a:p>
        </p:txBody>
      </p:sp>
      <p:sp>
        <p:nvSpPr>
          <p:cNvPr id="3" name="Content Placeholder 2"/>
          <p:cNvSpPr>
            <a:spLocks noGrp="1"/>
          </p:cNvSpPr>
          <p:nvPr>
            <p:ph idx="1"/>
          </p:nvPr>
        </p:nvSpPr>
        <p:spPr/>
        <p:txBody>
          <a:bodyPr>
            <a:normAutofit fontScale="62500" lnSpcReduction="20000"/>
          </a:bodyPr>
          <a:lstStyle/>
          <a:p>
            <a:r>
              <a:rPr lang="en-US" sz="4500" b="1" dirty="0" smtClean="0">
                <a:solidFill>
                  <a:schemeClr val="tx1"/>
                </a:solidFill>
              </a:rPr>
              <a:t>3 Clusters of Counties</a:t>
            </a:r>
          </a:p>
          <a:p>
            <a:pPr lvl="1"/>
            <a:r>
              <a:rPr lang="en-US" dirty="0" smtClean="0">
                <a:solidFill>
                  <a:schemeClr val="tx1"/>
                </a:solidFill>
              </a:rPr>
              <a:t>Beltrami, Blue Earth, Hennepin, Ramsey</a:t>
            </a:r>
          </a:p>
          <a:p>
            <a:pPr lvl="1"/>
            <a:endParaRPr lang="en-US" dirty="0" smtClean="0">
              <a:solidFill>
                <a:schemeClr val="tx1"/>
              </a:solidFill>
            </a:endParaRPr>
          </a:p>
          <a:p>
            <a:pPr lvl="1"/>
            <a:r>
              <a:rPr lang="en-US" dirty="0" smtClean="0">
                <a:solidFill>
                  <a:schemeClr val="tx1"/>
                </a:solidFill>
              </a:rPr>
              <a:t>Aitkin, Becker, Big Stone, Carver, Clearwater, Cook, Cottonwood, Douglas, Fillmore, Grant, Houston, Hubbard, Jackson, Kanabec, Kittson, Lac qui Parle, Lake, Lake of the Woods, Lincoln, Marshall, Martin, Meeker, Morrison, Nicollet, Norman, Otter Tail, Pennington, Pipestone, Polk, Pope, Red Lake, Redwood, Rock, Roseau, Sherburne, Sibley, Stevens, Swift, Todd, Traverse, Wabasha, Wadena, Watonwan, Wilkin, Winona, Wright</a:t>
            </a:r>
          </a:p>
          <a:p>
            <a:pPr lvl="1"/>
            <a:endParaRPr lang="en-US" dirty="0" smtClean="0">
              <a:solidFill>
                <a:schemeClr val="tx1"/>
              </a:solidFill>
            </a:endParaRPr>
          </a:p>
          <a:p>
            <a:pPr lvl="1"/>
            <a:r>
              <a:rPr lang="en-US" dirty="0" smtClean="0">
                <a:solidFill>
                  <a:schemeClr val="tx1"/>
                </a:solidFill>
              </a:rPr>
              <a:t>Anoka, Benton, Carlton, Cass, Chippewa, Chisago, Clay, Crow Wing, Dakota, Dodge, Faribault, Freeborn, Goodhue, Isanti, Itasca, Kandiyohi, Koochiching, Le Sueur, Lyon, McLeod, Mahnomen, Mille </a:t>
            </a:r>
            <a:r>
              <a:rPr lang="en-US" dirty="0" err="1" smtClean="0">
                <a:solidFill>
                  <a:schemeClr val="tx1"/>
                </a:solidFill>
              </a:rPr>
              <a:t>Lacs</a:t>
            </a:r>
            <a:r>
              <a:rPr lang="en-US" dirty="0" smtClean="0">
                <a:solidFill>
                  <a:schemeClr val="tx1"/>
                </a:solidFill>
              </a:rPr>
              <a:t>, Mower, Murray, Nobles, Olmsted, Pine, Renville, Rice, St. Louis, Scott, Stearns, Steele, Waseca, Washington, Yellow Medicine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chemeClr val="tx1"/>
                </a:solidFill>
              </a:rPr>
              <a:t>Data Set</a:t>
            </a:r>
            <a:endParaRPr lang="en-US" dirty="0">
              <a:solidFill>
                <a:schemeClr val="tx1"/>
              </a:solidFill>
            </a:endParaRPr>
          </a:p>
        </p:txBody>
      </p:sp>
      <p:sp>
        <p:nvSpPr>
          <p:cNvPr id="3" name="Content Placeholder 2"/>
          <p:cNvSpPr>
            <a:spLocks noGrp="1"/>
          </p:cNvSpPr>
          <p:nvPr>
            <p:ph idx="1"/>
          </p:nvPr>
        </p:nvSpPr>
        <p:spPr>
          <a:xfrm>
            <a:off x="1600200" y="1600200"/>
            <a:ext cx="7315200" cy="5257800"/>
          </a:xfrm>
        </p:spPr>
        <p:txBody>
          <a:bodyPr>
            <a:normAutofit fontScale="92500" lnSpcReduction="20000"/>
          </a:bodyPr>
          <a:lstStyle/>
          <a:p>
            <a:r>
              <a:rPr lang="en-US" dirty="0" smtClean="0">
                <a:solidFill>
                  <a:schemeClr val="tx1"/>
                </a:solidFill>
              </a:rPr>
              <a:t>2010 County Health Data</a:t>
            </a:r>
          </a:p>
          <a:p>
            <a:r>
              <a:rPr lang="en-US" dirty="0" smtClean="0">
                <a:solidFill>
                  <a:schemeClr val="tx1"/>
                </a:solidFill>
              </a:rPr>
              <a:t>Variables</a:t>
            </a:r>
          </a:p>
          <a:p>
            <a:pPr lvl="1"/>
            <a:r>
              <a:rPr lang="en-US" dirty="0" smtClean="0">
                <a:solidFill>
                  <a:schemeClr val="tx1"/>
                </a:solidFill>
              </a:rPr>
              <a:t>Chlamydia Rate*</a:t>
            </a:r>
          </a:p>
          <a:p>
            <a:pPr lvl="1"/>
            <a:r>
              <a:rPr lang="en-US" dirty="0" smtClean="0">
                <a:solidFill>
                  <a:schemeClr val="tx1"/>
                </a:solidFill>
              </a:rPr>
              <a:t>Teen Birth Rate*</a:t>
            </a:r>
          </a:p>
          <a:p>
            <a:pPr lvl="1"/>
            <a:r>
              <a:rPr lang="en-US" dirty="0" smtClean="0">
                <a:solidFill>
                  <a:schemeClr val="tx1"/>
                </a:solidFill>
              </a:rPr>
              <a:t>% College Degrees</a:t>
            </a:r>
          </a:p>
          <a:p>
            <a:pPr lvl="1"/>
            <a:r>
              <a:rPr lang="en-US" dirty="0" smtClean="0">
                <a:solidFill>
                  <a:schemeClr val="tx1"/>
                </a:solidFill>
              </a:rPr>
              <a:t>% High School Graduation</a:t>
            </a:r>
          </a:p>
          <a:p>
            <a:endParaRPr lang="en-US" dirty="0" smtClean="0">
              <a:solidFill>
                <a:schemeClr val="tx1"/>
              </a:solidFill>
            </a:endParaRPr>
          </a:p>
          <a:p>
            <a:r>
              <a:rPr lang="en-US" dirty="0" smtClean="0">
                <a:solidFill>
                  <a:schemeClr val="tx1"/>
                </a:solidFill>
              </a:rPr>
              <a:t>Goal: To understand what Counties were similar with respect to these variables</a:t>
            </a:r>
          </a:p>
          <a:p>
            <a:pPr>
              <a:buNone/>
            </a:pPr>
            <a:endParaRPr lang="en-US" dirty="0" smtClean="0">
              <a:solidFill>
                <a:schemeClr val="tx1"/>
              </a:solidFill>
            </a:endParaRPr>
          </a:p>
          <a:p>
            <a:pPr>
              <a:buNone/>
            </a:pPr>
            <a:r>
              <a:rPr lang="en-US" sz="1900" dirty="0" smtClean="0">
                <a:solidFill>
                  <a:schemeClr val="tx1"/>
                </a:solidFill>
              </a:rPr>
              <a:t>*Rate is per 100,000 residents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52400"/>
            <a:ext cx="7620000" cy="1066800"/>
          </a:xfrm>
        </p:spPr>
        <p:txBody>
          <a:bodyPr>
            <a:normAutofit fontScale="90000"/>
          </a:bodyPr>
          <a:lstStyle/>
          <a:p>
            <a:r>
              <a:rPr lang="en-US" dirty="0" smtClean="0">
                <a:solidFill>
                  <a:schemeClr val="tx1"/>
                </a:solidFill>
              </a:rPr>
              <a:t>Classic Multidimensional Scaling</a:t>
            </a:r>
            <a:br>
              <a:rPr lang="en-US" dirty="0" smtClean="0">
                <a:solidFill>
                  <a:schemeClr val="tx1"/>
                </a:solidFill>
              </a:rPr>
            </a:br>
            <a:r>
              <a:rPr lang="en-US" dirty="0" smtClean="0">
                <a:solidFill>
                  <a:schemeClr val="tx1"/>
                </a:solidFill>
              </a:rPr>
              <a:t>(Dissimilarity Matrix)</a:t>
            </a:r>
            <a:endParaRPr lang="en-US" dirty="0">
              <a:solidFill>
                <a:schemeClr val="tx1"/>
              </a:solidFill>
            </a:endParaRPr>
          </a:p>
        </p:txBody>
      </p:sp>
      <p:pic>
        <p:nvPicPr>
          <p:cNvPr id="7" name="Picture 3"/>
          <p:cNvPicPr>
            <a:picLocks noChangeAspect="1" noChangeArrowheads="1"/>
          </p:cNvPicPr>
          <p:nvPr/>
        </p:nvPicPr>
        <p:blipFill>
          <a:blip r:embed="rId3" cstate="print"/>
          <a:srcRect l="7884" t="15792" r="6965" b="11789"/>
          <a:stretch>
            <a:fillRect/>
          </a:stretch>
        </p:blipFill>
        <p:spPr bwMode="auto">
          <a:xfrm>
            <a:off x="1219200" y="1295400"/>
            <a:ext cx="6629400" cy="5278967"/>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2">
                    <a:lumMod val="50000"/>
                  </a:schemeClr>
                </a:solidFill>
              </a:rPr>
              <a:t>Additional Plot</a:t>
            </a:r>
            <a:endParaRPr lang="en-US" dirty="0">
              <a:solidFill>
                <a:schemeClr val="accent2">
                  <a:lumMod val="50000"/>
                </a:schemeClr>
              </a:solidFill>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1447801" y="914400"/>
            <a:ext cx="6103856" cy="5715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chemeClr val="accent2">
                    <a:lumMod val="50000"/>
                  </a:schemeClr>
                </a:solidFill>
              </a:rPr>
              <a:t>Single Cluster</a:t>
            </a:r>
            <a:endParaRPr lang="en-US" dirty="0">
              <a:solidFill>
                <a:schemeClr val="accent2">
                  <a:lumMod val="50000"/>
                </a:schemeClr>
              </a:solidFill>
            </a:endParaRPr>
          </a:p>
        </p:txBody>
      </p:sp>
      <p:pic>
        <p:nvPicPr>
          <p:cNvPr id="4098" name="Picture 2"/>
          <p:cNvPicPr>
            <a:picLocks noGrp="1" noChangeAspect="1" noChangeArrowheads="1"/>
          </p:cNvPicPr>
          <p:nvPr>
            <p:ph idx="1"/>
          </p:nvPr>
        </p:nvPicPr>
        <p:blipFill>
          <a:blip r:embed="rId2" cstate="print"/>
          <a:srcRect l="3041" t="13595" r="5208" b="21147"/>
          <a:stretch>
            <a:fillRect/>
          </a:stretch>
        </p:blipFill>
        <p:spPr bwMode="auto">
          <a:xfrm>
            <a:off x="304800" y="1752600"/>
            <a:ext cx="8534400" cy="2325433"/>
          </a:xfrm>
          <a:prstGeom prst="rect">
            <a:avLst/>
          </a:prstGeom>
          <a:noFill/>
          <a:ln w="9525">
            <a:noFill/>
            <a:miter lim="800000"/>
            <a:headEnd/>
            <a:tailEnd/>
          </a:ln>
          <a:effectLst/>
        </p:spPr>
      </p:pic>
      <p:sp>
        <p:nvSpPr>
          <p:cNvPr id="5" name="TextBox 4"/>
          <p:cNvSpPr txBox="1"/>
          <p:nvPr/>
        </p:nvSpPr>
        <p:spPr>
          <a:xfrm>
            <a:off x="2438400" y="4419600"/>
            <a:ext cx="6400800" cy="2246769"/>
          </a:xfrm>
          <a:prstGeom prst="rect">
            <a:avLst/>
          </a:prstGeom>
          <a:noFill/>
        </p:spPr>
        <p:txBody>
          <a:bodyPr wrap="square" rtlCol="0">
            <a:spAutoFit/>
          </a:bodyPr>
          <a:lstStyle/>
          <a:p>
            <a:r>
              <a:rPr lang="en-US" sz="2000" b="1" dirty="0" smtClean="0"/>
              <a:t>Here you can see again there should be 4 clusters within the data set</a:t>
            </a:r>
          </a:p>
          <a:p>
            <a:endParaRPr lang="en-US" sz="2000" b="1" dirty="0" smtClean="0"/>
          </a:p>
          <a:p>
            <a:r>
              <a:rPr lang="en-US" sz="2000" b="1" dirty="0" smtClean="0"/>
              <a:t>1: Ramsey, Blue Earth, Hennepin</a:t>
            </a:r>
          </a:p>
          <a:p>
            <a:r>
              <a:rPr lang="en-US" sz="2000" b="1" dirty="0" smtClean="0"/>
              <a:t>2: Mahnomen</a:t>
            </a:r>
          </a:p>
          <a:p>
            <a:r>
              <a:rPr lang="en-US" sz="2000" b="1" dirty="0" smtClean="0"/>
              <a:t>3: Beltrami</a:t>
            </a:r>
          </a:p>
          <a:p>
            <a:r>
              <a:rPr lang="en-US" sz="2000" b="1" dirty="0" smtClean="0"/>
              <a:t>4: All Else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l="1264" t="12062" r="5213"/>
          <a:stretch>
            <a:fillRect/>
          </a:stretch>
        </p:blipFill>
        <p:spPr bwMode="auto">
          <a:xfrm>
            <a:off x="381000" y="1905000"/>
            <a:ext cx="8382001" cy="3019361"/>
          </a:xfrm>
          <a:prstGeom prst="rect">
            <a:avLst/>
          </a:prstGeom>
          <a:noFill/>
          <a:ln w="9525">
            <a:noFill/>
            <a:miter lim="800000"/>
            <a:headEnd/>
            <a:tailEnd/>
          </a:ln>
          <a:effectLst/>
        </p:spPr>
      </p:pic>
      <p:sp>
        <p:nvSpPr>
          <p:cNvPr id="3" name="Title 1"/>
          <p:cNvSpPr txBox="1">
            <a:spLocks/>
          </p:cNvSpPr>
          <p:nvPr/>
        </p:nvSpPr>
        <p:spPr>
          <a:xfrm>
            <a:off x="457200" y="3048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accent2">
                    <a:lumMod val="50000"/>
                  </a:schemeClr>
                </a:solidFill>
                <a:effectLst/>
                <a:uLnTx/>
                <a:uFillTx/>
                <a:latin typeface="+mj-lt"/>
                <a:ea typeface="+mj-ea"/>
                <a:cs typeface="+mj-cs"/>
              </a:rPr>
              <a:t>Single Cluster</a:t>
            </a:r>
            <a:endParaRPr kumimoji="0" lang="en-US" sz="4400" b="0" i="0" u="none" strike="noStrike" kern="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chemeClr val="tx1"/>
                </a:solidFill>
              </a:rPr>
              <a:t>Complete Cluster</a:t>
            </a:r>
            <a:endParaRPr lang="en-US" dirty="0">
              <a:solidFill>
                <a:schemeClr val="tx1"/>
              </a:solidFill>
            </a:endParaRPr>
          </a:p>
        </p:txBody>
      </p:sp>
      <p:pic>
        <p:nvPicPr>
          <p:cNvPr id="5122" name="Picture 2"/>
          <p:cNvPicPr>
            <a:picLocks noGrp="1" noChangeAspect="1" noChangeArrowheads="1"/>
          </p:cNvPicPr>
          <p:nvPr>
            <p:ph idx="1"/>
          </p:nvPr>
        </p:nvPicPr>
        <p:blipFill>
          <a:blip r:embed="rId2" cstate="print"/>
          <a:srcRect l="3125" t="15473" r="5208" b="16100"/>
          <a:stretch>
            <a:fillRect/>
          </a:stretch>
        </p:blipFill>
        <p:spPr bwMode="auto">
          <a:xfrm>
            <a:off x="228600" y="1524000"/>
            <a:ext cx="8720856" cy="2493897"/>
          </a:xfrm>
          <a:prstGeom prst="rect">
            <a:avLst/>
          </a:prstGeom>
          <a:noFill/>
          <a:ln w="9525">
            <a:noFill/>
            <a:miter lim="800000"/>
            <a:headEnd/>
            <a:tailEnd/>
          </a:ln>
          <a:effectLst/>
        </p:spPr>
      </p:pic>
      <p:sp>
        <p:nvSpPr>
          <p:cNvPr id="5" name="TextBox 4"/>
          <p:cNvSpPr txBox="1"/>
          <p:nvPr/>
        </p:nvSpPr>
        <p:spPr>
          <a:xfrm>
            <a:off x="2514600" y="4191000"/>
            <a:ext cx="5791200" cy="1477328"/>
          </a:xfrm>
          <a:prstGeom prst="rect">
            <a:avLst/>
          </a:prstGeom>
          <a:noFill/>
        </p:spPr>
        <p:txBody>
          <a:bodyPr wrap="square" rtlCol="0">
            <a:spAutoFit/>
          </a:bodyPr>
          <a:lstStyle/>
          <a:p>
            <a:r>
              <a:rPr lang="en-US" b="1" dirty="0" smtClean="0"/>
              <a:t>Here there should be 3 Clusters</a:t>
            </a:r>
          </a:p>
          <a:p>
            <a:endParaRPr lang="en-US" b="1" dirty="0" smtClean="0"/>
          </a:p>
          <a:p>
            <a:r>
              <a:rPr lang="en-US" b="1" dirty="0" smtClean="0"/>
              <a:t>1: Beltrami, Ramsey, Blue Earth, Hennepin</a:t>
            </a:r>
          </a:p>
          <a:p>
            <a:r>
              <a:rPr lang="en-US" b="1" dirty="0" smtClean="0"/>
              <a:t>2: Traverse – Otter Tail</a:t>
            </a:r>
          </a:p>
          <a:p>
            <a:r>
              <a:rPr lang="en-US" b="1" dirty="0" smtClean="0"/>
              <a:t>3: Kandiyohi – Yellow Medicine</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l="1502" t="14845" r="5352" b="7629"/>
          <a:stretch>
            <a:fillRect/>
          </a:stretch>
        </p:blipFill>
        <p:spPr bwMode="auto">
          <a:xfrm>
            <a:off x="228600" y="1828800"/>
            <a:ext cx="8638162" cy="3274142"/>
          </a:xfrm>
          <a:prstGeom prst="rect">
            <a:avLst/>
          </a:prstGeom>
          <a:noFill/>
          <a:ln w="9525">
            <a:noFill/>
            <a:miter lim="800000"/>
            <a:headEnd/>
            <a:tailEnd/>
          </a:ln>
          <a:effectLst/>
        </p:spPr>
      </p:pic>
      <p:sp>
        <p:nvSpPr>
          <p:cNvPr id="3" name="Title 1"/>
          <p:cNvSpPr txBox="1">
            <a:spLocks/>
          </p:cNvSpPr>
          <p:nvPr/>
        </p:nvSpPr>
        <p:spPr>
          <a:xfrm>
            <a:off x="457200" y="3048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mj-lt"/>
                <a:ea typeface="+mj-ea"/>
                <a:cs typeface="+mj-cs"/>
              </a:rPr>
              <a:t>Complete Cluster</a:t>
            </a:r>
            <a:endParaRPr kumimoji="0" lang="en-US" sz="4400" b="0" i="0" u="none" strike="noStrike" kern="0" cap="none" spc="0" normalizeH="0" baseline="0" noProof="0" dirty="0">
              <a:ln>
                <a:noFill/>
              </a:ln>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chemeClr val="tx1"/>
                </a:solidFill>
              </a:rPr>
              <a:t>Average Cluster</a:t>
            </a:r>
            <a:endParaRPr lang="en-US" dirty="0">
              <a:solidFill>
                <a:schemeClr val="tx1"/>
              </a:solidFill>
            </a:endParaRPr>
          </a:p>
        </p:txBody>
      </p:sp>
      <p:pic>
        <p:nvPicPr>
          <p:cNvPr id="6146" name="Picture 2"/>
          <p:cNvPicPr>
            <a:picLocks noGrp="1" noChangeAspect="1" noChangeArrowheads="1"/>
          </p:cNvPicPr>
          <p:nvPr>
            <p:ph idx="1"/>
          </p:nvPr>
        </p:nvPicPr>
        <p:blipFill>
          <a:blip r:embed="rId2" cstate="print"/>
          <a:srcRect l="3125" t="13595" r="5208" b="18428"/>
          <a:stretch>
            <a:fillRect/>
          </a:stretch>
        </p:blipFill>
        <p:spPr bwMode="auto">
          <a:xfrm>
            <a:off x="228600" y="1828800"/>
            <a:ext cx="8686800" cy="2467841"/>
          </a:xfrm>
          <a:prstGeom prst="rect">
            <a:avLst/>
          </a:prstGeom>
          <a:noFill/>
          <a:ln w="9525">
            <a:noFill/>
            <a:miter lim="800000"/>
            <a:headEnd/>
            <a:tailEnd/>
          </a:ln>
          <a:effectLst/>
        </p:spPr>
      </p:pic>
      <p:sp>
        <p:nvSpPr>
          <p:cNvPr id="5" name="TextBox 4"/>
          <p:cNvSpPr txBox="1"/>
          <p:nvPr/>
        </p:nvSpPr>
        <p:spPr>
          <a:xfrm>
            <a:off x="2209800" y="4572000"/>
            <a:ext cx="6553200" cy="1477328"/>
          </a:xfrm>
          <a:prstGeom prst="rect">
            <a:avLst/>
          </a:prstGeom>
          <a:noFill/>
        </p:spPr>
        <p:txBody>
          <a:bodyPr wrap="square" rtlCol="0">
            <a:spAutoFit/>
          </a:bodyPr>
          <a:lstStyle/>
          <a:p>
            <a:r>
              <a:rPr lang="en-US" b="1" dirty="0" smtClean="0"/>
              <a:t>Here there should be 3 Clusters for the Data Set</a:t>
            </a:r>
          </a:p>
          <a:p>
            <a:endParaRPr lang="en-US" b="1" dirty="0" smtClean="0"/>
          </a:p>
          <a:p>
            <a:r>
              <a:rPr lang="en-US" b="1" dirty="0" smtClean="0"/>
              <a:t>1: Beltrami, Ramsey, Blue Earth, Hennepin</a:t>
            </a:r>
          </a:p>
          <a:p>
            <a:r>
              <a:rPr lang="en-US" b="1" dirty="0" smtClean="0"/>
              <a:t>2: Kandiyohi – Olmsted</a:t>
            </a:r>
          </a:p>
          <a:p>
            <a:r>
              <a:rPr lang="en-US" b="1" dirty="0" smtClean="0"/>
              <a:t>3: Traverse – Le Sueur</a:t>
            </a:r>
            <a:endParaRPr lang="en-US" b="1" dirty="0"/>
          </a:p>
        </p:txBody>
      </p:sp>
    </p:spTree>
  </p:cSld>
  <p:clrMapOvr>
    <a:masterClrMapping/>
  </p:clrMapOvr>
</p:sld>
</file>

<file path=ppt/theme/theme1.xml><?xml version="1.0" encoding="utf-8"?>
<a:theme xmlns:a="http://schemas.openxmlformats.org/drawingml/2006/main" name="TS010336786">
  <a:themeElements>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20DD46C-D7D0-4617-B97E-5F4096C20B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TS010336786</Template>
  <TotalTime>223</TotalTime>
  <Words>815</Words>
  <Application>Microsoft Macintosh PowerPoint</Application>
  <PresentationFormat>On-screen Show (4:3)</PresentationFormat>
  <Paragraphs>142</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TS010336786</vt:lpstr>
      <vt:lpstr>MDS &amp; Cluster Analysis Project</vt:lpstr>
      <vt:lpstr>Data Set</vt:lpstr>
      <vt:lpstr>Classic Multidimensional Scaling (Dissimilarity Matrix)</vt:lpstr>
      <vt:lpstr>Additional Plot</vt:lpstr>
      <vt:lpstr>Single Cluster</vt:lpstr>
      <vt:lpstr>PowerPoint Presentation</vt:lpstr>
      <vt:lpstr>Complete Cluster</vt:lpstr>
      <vt:lpstr>PowerPoint Presentation</vt:lpstr>
      <vt:lpstr>Average Cluster</vt:lpstr>
      <vt:lpstr>PowerPoint Presentation</vt:lpstr>
      <vt:lpstr>PowerPoint Presentation</vt:lpstr>
      <vt:lpstr>PowerPoint Presentation</vt:lpstr>
      <vt:lpstr>Final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 Analysis Project</dc:title>
  <dc:creator>Madeline Moyer</dc:creator>
  <cp:lastModifiedBy>Office 2004 Test Drive User</cp:lastModifiedBy>
  <cp:revision>13</cp:revision>
  <dcterms:created xsi:type="dcterms:W3CDTF">2013-04-21T14:54:24Z</dcterms:created>
  <dcterms:modified xsi:type="dcterms:W3CDTF">2013-04-22T16:59:13Z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TC103367869990</vt:lpwstr>
  </property>
</Properties>
</file>